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A98342E-5C3E-4AC0-96CA-5B9C504A3EA8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  <p14:section name="Раздел без заголовка" id="{B08F5F58-CA26-44C5-A85E-76D4C42677D3}">
          <p14:sldIdLst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3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94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2078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9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4526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841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859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70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9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1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21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62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7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88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95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74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C71EF-9A3F-4A69-A6EF-7B08DD0E1610}" type="datetimeFigureOut">
              <a:rPr lang="ru-RU" smtClean="0"/>
              <a:t>14.08.2023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0252658-AF56-4DD9-BBA7-7E673F8A7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4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ko-maximum.ru/" TargetMode="External"/><Relationship Id="rId7" Type="http://schemas.openxmlformats.org/officeDocument/2006/relationships/image" Target="../media/image3.jpg"/><Relationship Id="rId2" Type="http://schemas.openxmlformats.org/officeDocument/2006/relationships/hyperlink" Target="https://anoviktoria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hyperlink" Target="https://rialipetsk.inf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482F47-4D21-4DCD-ABEA-72C54422EF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14036" y="5480702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66BE4B8-F7F9-C13C-0EB4-C60EB79D0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65018"/>
            <a:ext cx="7692351" cy="5625410"/>
          </a:xfrm>
        </p:spPr>
        <p:txBody>
          <a:bodyPr/>
          <a:lstStyle/>
          <a:p>
            <a:pPr algn="ctr"/>
            <a:r>
              <a:rPr lang="ru-RU" sz="4800" dirty="0"/>
              <a:t>Отчет о деятельности</a:t>
            </a:r>
            <a:br>
              <a:rPr lang="ru-RU" sz="4800" dirty="0"/>
            </a:br>
            <a:r>
              <a:rPr lang="ru-RU" sz="4800" dirty="0"/>
              <a:t>Автономной некоммерческой организации социальной поддержки и защиты граждан «ВИКТОРИЯ»</a:t>
            </a:r>
            <a:br>
              <a:rPr lang="ru-RU" sz="4800" dirty="0"/>
            </a:br>
            <a:r>
              <a:rPr lang="ru-RU" sz="4800" dirty="0"/>
              <a:t> за 2022г</a:t>
            </a:r>
          </a:p>
        </p:txBody>
      </p:sp>
    </p:spTree>
    <p:extLst>
      <p:ext uri="{BB962C8B-B14F-4D97-AF65-F5344CB8AC3E}">
        <p14:creationId xmlns:p14="http://schemas.microsoft.com/office/powerpoint/2010/main" val="2619829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DFE8C-1C9B-318D-6D59-F9E43E4E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Федеральный проект «</a:t>
            </a:r>
            <a:r>
              <a:rPr lang="ru-RU" dirty="0" err="1"/>
              <a:t>Про_Нее</a:t>
            </a:r>
            <a:r>
              <a:rPr lang="ru-RU" dirty="0"/>
              <a:t>» в Липецкой области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BA598D-CE1A-C46A-9645-00C8A96CC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Проект «</a:t>
            </a:r>
            <a:r>
              <a:rPr lang="ru-RU" dirty="0" err="1"/>
              <a:t>Про_Нее</a:t>
            </a:r>
            <a:r>
              <a:rPr lang="ru-RU" dirty="0"/>
              <a:t>» в Липецкой области реализуется с 01 марта 2021г</a:t>
            </a:r>
          </a:p>
          <a:p>
            <a:r>
              <a:rPr lang="ru-RU" dirty="0"/>
              <a:t>Цель: поддержка женщин, воспитывающих детей с ограниченными возможностями здоровья, проживающих в Липецкой области</a:t>
            </a:r>
          </a:p>
          <a:p>
            <a:r>
              <a:rPr lang="ru-RU" dirty="0"/>
              <a:t>Проект включает в себя разноплановую помощь в трудной жизненной ситуации воспитания ребенка с ОВЗ, организации досуга, расширение границ социума, укрепление сообщества взаимной поддержки, наполнение жизни новыми яркими красками, объединение женщин для трансляции в общество норм инклюзии</a:t>
            </a:r>
          </a:p>
          <a:p>
            <a:r>
              <a:rPr lang="ru-RU" dirty="0"/>
              <a:t>Сумма привлеченных средств: 148 400,00 </a:t>
            </a:r>
            <a:r>
              <a:rPr lang="ru-RU" dirty="0" err="1"/>
              <a:t>руб</a:t>
            </a:r>
            <a:endParaRPr lang="ru-RU" dirty="0"/>
          </a:p>
          <a:p>
            <a:r>
              <a:rPr lang="ru-RU" dirty="0"/>
              <a:t>Проект объединил более 80 женщин в Липецке и 30 женщин в Ельце в сообщество взаимопомощи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488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94B7F9-E099-B2D1-B24B-B8713A84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1127"/>
          </a:xfrm>
        </p:spPr>
        <p:txBody>
          <a:bodyPr>
            <a:normAutofit fontScale="90000"/>
          </a:bodyPr>
          <a:lstStyle/>
          <a:p>
            <a:r>
              <a:rPr lang="ru-RU" dirty="0"/>
              <a:t>Мероприятия проведенные в городе Елец: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51FACBC-5ED3-143F-E48D-CE969F5B8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3927"/>
            <a:ext cx="8596668" cy="4637435"/>
          </a:xfrm>
        </p:spPr>
        <p:txBody>
          <a:bodyPr/>
          <a:lstStyle/>
          <a:p>
            <a:r>
              <a:rPr lang="ru-RU" dirty="0"/>
              <a:t>Открытие проекта «</a:t>
            </a:r>
            <a:r>
              <a:rPr lang="ru-RU" dirty="0" err="1"/>
              <a:t>Про_Нее</a:t>
            </a:r>
            <a:r>
              <a:rPr lang="ru-RU" dirty="0"/>
              <a:t>» в городе </a:t>
            </a:r>
            <a:r>
              <a:rPr lang="ru-RU" dirty="0" err="1"/>
              <a:t>ЕлеЦ</a:t>
            </a:r>
            <a:r>
              <a:rPr lang="ru-RU" dirty="0"/>
              <a:t>;</a:t>
            </a:r>
          </a:p>
          <a:p>
            <a:r>
              <a:rPr lang="ru-RU" dirty="0"/>
              <a:t>2 фотосессии;</a:t>
            </a:r>
          </a:p>
          <a:p>
            <a:r>
              <a:rPr lang="ru-RU" dirty="0"/>
              <a:t> 4 посещения Драматического театра города Ельца «Бенефис»;</a:t>
            </a:r>
          </a:p>
          <a:p>
            <a:r>
              <a:rPr lang="ru-RU" dirty="0"/>
              <a:t>Мастер-класс по </a:t>
            </a:r>
            <a:r>
              <a:rPr lang="ru-RU" dirty="0" err="1"/>
              <a:t>фудфлористике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33A1F5-687F-217B-17F0-A19E658C8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112653"/>
            <a:ext cx="2719531" cy="161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AF39B8-01EE-2328-4F98-732785CED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8" y="3112652"/>
            <a:ext cx="2664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5788D4-9721-C812-EE71-1728526F9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5" y="3109822"/>
            <a:ext cx="2434028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735124-C706-AB28-8154-D127BDF8C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5074370"/>
            <a:ext cx="2719531" cy="1474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B9713D-DB6A-0C08-004D-D6DA73F34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34" y="5063726"/>
            <a:ext cx="2719531" cy="1474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66CE9D-0E64-2A5B-B51C-DA49227E7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5" y="5053084"/>
            <a:ext cx="2434028" cy="1495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402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1DAA-C072-F635-AF41-C1843D77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0219"/>
            <a:ext cx="8596668" cy="748146"/>
          </a:xfrm>
        </p:spPr>
        <p:txBody>
          <a:bodyPr>
            <a:normAutofit fontScale="90000"/>
          </a:bodyPr>
          <a:lstStyle/>
          <a:p>
            <a:r>
              <a:rPr lang="ru-RU" dirty="0"/>
              <a:t>Мероприятия проведенные в городе Липецк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2444B-9E04-086C-21AF-D7858AF93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55" y="1046122"/>
            <a:ext cx="8596668" cy="5357811"/>
          </a:xfrm>
        </p:spPr>
        <p:txBody>
          <a:bodyPr/>
          <a:lstStyle/>
          <a:p>
            <a:r>
              <a:rPr lang="ru-RU" dirty="0"/>
              <a:t>Тренинг «Как реализовать своё хобби в источник дохода»</a:t>
            </a:r>
          </a:p>
          <a:p>
            <a:r>
              <a:rPr lang="ru-RU" dirty="0"/>
              <a:t>Субботняя передышка мам в оздоровительном комплексе</a:t>
            </a:r>
          </a:p>
          <a:p>
            <a:r>
              <a:rPr lang="ru-RU" dirty="0"/>
              <a:t>Встреча «Мир научных открытий» </a:t>
            </a:r>
          </a:p>
          <a:p>
            <a:r>
              <a:rPr lang="ru-RU" dirty="0"/>
              <a:t>Петровский пикник в «День семьи, любви и верности»</a:t>
            </a:r>
          </a:p>
          <a:p>
            <a:r>
              <a:rPr lang="ru-RU" dirty="0"/>
              <a:t>Посещение Липецкого драматического театра</a:t>
            </a:r>
          </a:p>
          <a:p>
            <a:r>
              <a:rPr lang="ru-RU" dirty="0"/>
              <a:t>Мастер-класс по </a:t>
            </a:r>
            <a:r>
              <a:rPr lang="ru-RU" dirty="0" err="1"/>
              <a:t>фудфлористике</a:t>
            </a:r>
            <a:endParaRPr lang="ru-RU" dirty="0"/>
          </a:p>
          <a:p>
            <a:r>
              <a:rPr lang="ru-RU" dirty="0"/>
              <a:t>Новогодняя фотосессия</a:t>
            </a:r>
          </a:p>
          <a:p>
            <a:r>
              <a:rPr lang="ru-RU" dirty="0"/>
              <a:t>Вечерний вояж на лимузине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E79A44-06DD-6F07-BD28-4805650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3" y="2906806"/>
            <a:ext cx="2503055" cy="16355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46ECE2-7DE4-4F30-8A0D-9249A4C07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09" y="4737532"/>
            <a:ext cx="2503056" cy="17033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16AA6D-36A1-954E-0A60-720B824E2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3" y="4782744"/>
            <a:ext cx="2463030" cy="16581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811E64-8FD3-9ED3-D1F0-D2E07C4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56" y="4737533"/>
            <a:ext cx="2664117" cy="17033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5A2566-D3F1-CCA2-CF5D-4515C0CCC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71" y="1045235"/>
            <a:ext cx="2733388" cy="16355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0D4A9C-4110-D996-5B1F-FA5E7DFFD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24" y="2922948"/>
            <a:ext cx="2428822" cy="16355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A1A0A5-8570-B5A0-A3BC-71AAA2E0A1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23" y="4737532"/>
            <a:ext cx="2428822" cy="170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080D7-13D4-4328-0DAD-D06C8606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1200"/>
          </a:xfrm>
        </p:spPr>
        <p:txBody>
          <a:bodyPr/>
          <a:lstStyle/>
          <a:p>
            <a:r>
              <a:rPr lang="ru-RU" dirty="0"/>
              <a:t>Практика «Теплота бабушкиных рук»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B42D0C-6AAA-8DED-953B-4EA7CF497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20800"/>
            <a:ext cx="8596668" cy="5283199"/>
          </a:xfrm>
        </p:spPr>
        <p:txBody>
          <a:bodyPr/>
          <a:lstStyle/>
          <a:p>
            <a:r>
              <a:rPr lang="ru-RU" dirty="0"/>
              <a:t>Практика реализуется при поддержке БФ «Добрый город Петербург»</a:t>
            </a:r>
          </a:p>
          <a:p>
            <a:r>
              <a:rPr lang="ru-RU" dirty="0"/>
              <a:t>Сроки реализации практики: с 01 августа 2022г по 30 ноября 2022г</a:t>
            </a:r>
          </a:p>
          <a:p>
            <a:r>
              <a:rPr lang="ru-RU" dirty="0"/>
              <a:t>Цель практики: вовлечение людей старшего возраста в посильную помощь семьям, где родились дети раньше срока</a:t>
            </a:r>
          </a:p>
          <a:p>
            <a:r>
              <a:rPr lang="ru-RU" dirty="0"/>
              <a:t>Сумма поддержки составила: 50 420,00 </a:t>
            </a:r>
            <a:r>
              <a:rPr lang="ru-RU" dirty="0" err="1"/>
              <a:t>руб</a:t>
            </a:r>
            <a:endParaRPr lang="ru-RU" dirty="0"/>
          </a:p>
          <a:p>
            <a:r>
              <a:rPr lang="ru-RU" dirty="0"/>
              <a:t>В рамках практики проведено: 4 мастер-класса по вязанию; 4 гимнастики для глаз и рук; общий праздник «Теплота бабушкиных рук»; участие в празднике «День белых лепестков»</a:t>
            </a:r>
          </a:p>
          <a:p>
            <a:pPr marL="0" indent="0">
              <a:buNone/>
            </a:pPr>
            <a:r>
              <a:rPr lang="ru-RU" dirty="0"/>
              <a:t>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E0A2BC-0886-C876-F675-DD0ACC2FD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6" y="4567380"/>
            <a:ext cx="2549237" cy="1681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E0C365-DD15-B29F-7645-0CE9B1365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46" y="4567380"/>
            <a:ext cx="2669310" cy="16810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39E5FF-2275-4C0E-147D-4EA800C72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0" y="4567381"/>
            <a:ext cx="2762362" cy="16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05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10A6F4-2A85-697A-80CB-DEC41B739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2" y="609600"/>
            <a:ext cx="2738005" cy="172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EC87F7-E7B2-9DDB-4DB7-30231F743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10" y="634999"/>
            <a:ext cx="2706254" cy="172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DEA6C5-9387-2B96-37F8-368CF1481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1" y="635000"/>
            <a:ext cx="2706254" cy="172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FC9F3F85-19F8-CFBF-D59F-FF628BA4A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540786" y="2678544"/>
            <a:ext cx="8861832" cy="94441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389E3E29-CE8B-F988-CD4A-513EBD76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32" y="2653145"/>
            <a:ext cx="8861832" cy="94441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Связано и передано в ГУЗ «Липецкий областной перинатальный центр»: 60 пар шерстяных носочков; 30 </a:t>
            </a:r>
            <a:r>
              <a:rPr lang="ru-RU" dirty="0" err="1"/>
              <a:t>пледиков</a:t>
            </a:r>
            <a:r>
              <a:rPr lang="ru-RU" dirty="0"/>
              <a:t>; 17 шапочек.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86DBC8-FA55-5224-96B1-C01FF17AC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14" y="4064000"/>
            <a:ext cx="2590223" cy="17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F18575D-902C-06AC-F97F-3D1ADBB57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41" y="4064000"/>
            <a:ext cx="2590223" cy="17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B59CBE9-6E62-200B-87BC-AACF7CD27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1" y="4064000"/>
            <a:ext cx="2802004" cy="17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325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079B4-B34A-02A9-F565-FDDA3ACB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Повышение уровня социальных компетенций команды «ВИКТОРИЯ»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E77810-2381-D01C-873C-41EE8BAD3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54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-  участие в партнерском проекте «Школы НКО»;</a:t>
            </a:r>
          </a:p>
          <a:p>
            <a:pPr marL="0" indent="0">
              <a:buNone/>
            </a:pPr>
            <a:r>
              <a:rPr lang="ru-RU" dirty="0"/>
              <a:t> - разработка проектов и оформление заявок на международную премию «Мы вместе»;</a:t>
            </a:r>
          </a:p>
          <a:p>
            <a:pPr marL="0" indent="0">
              <a:buNone/>
            </a:pPr>
            <a:r>
              <a:rPr lang="ru-RU" dirty="0"/>
              <a:t> - прохождение вебинаров, курсов, консультирования в первой заявочной</a:t>
            </a:r>
          </a:p>
          <a:p>
            <a:pPr marL="0" indent="0">
              <a:buNone/>
            </a:pPr>
            <a:r>
              <a:rPr lang="ru-RU" dirty="0"/>
              <a:t>кампании «Фонда президентских грантов»;</a:t>
            </a:r>
          </a:p>
          <a:p>
            <a:pPr marL="0" indent="0">
              <a:buNone/>
            </a:pPr>
            <a:r>
              <a:rPr lang="ru-RU" dirty="0"/>
              <a:t> - прохождение онлайн курсов на портале </a:t>
            </a:r>
            <a:r>
              <a:rPr lang="ru-RU" dirty="0" err="1"/>
              <a:t>Добро.ру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 - участие в первом конкурсе публичных годовых отчетов некоммерческих организаций Липецкой области;</a:t>
            </a:r>
          </a:p>
          <a:p>
            <a:pPr marL="0" indent="0">
              <a:buNone/>
            </a:pPr>
            <a:r>
              <a:rPr lang="ru-RU" dirty="0"/>
              <a:t> - участие во Всероссийской конференции «Не один! Специфика работы с одинокими пожилыми и инвалидами»;</a:t>
            </a:r>
          </a:p>
          <a:p>
            <a:pPr marL="0" indent="0">
              <a:buNone/>
            </a:pPr>
            <a:r>
              <a:rPr lang="ru-RU" dirty="0"/>
              <a:t> - участие в публичной защите проекта "Теплота бабушкиных рук" на региональном этапе Международной Премии #МЫВМЕСТЕ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70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BEA35-0A93-E9F7-8F02-728F8C32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77334" y="314499"/>
            <a:ext cx="4571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C37F3-BE5F-FB7A-32BC-1B64C1961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89527"/>
            <a:ext cx="8596668" cy="6253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- участие в проекте «Дорогие люди»;</a:t>
            </a:r>
          </a:p>
          <a:p>
            <a:pPr marL="0" indent="0">
              <a:buNone/>
            </a:pPr>
            <a:r>
              <a:rPr lang="ru-RU" dirty="0"/>
              <a:t> - участие в акции «Подарок солдату»;</a:t>
            </a:r>
          </a:p>
          <a:p>
            <a:pPr marL="0" indent="0">
              <a:buNone/>
            </a:pPr>
            <a:r>
              <a:rPr lang="ru-RU" dirty="0"/>
              <a:t> - участие в Форуме «Сообщество» «Регионы будущего: развитие для людей»;</a:t>
            </a:r>
          </a:p>
          <a:p>
            <a:pPr marL="0" indent="0">
              <a:buNone/>
            </a:pPr>
            <a:r>
              <a:rPr lang="ru-RU" dirty="0"/>
              <a:t> - руководитель «ВИКТОРИЯ», вошла в состав жюри XII Международного творческого конкурса "Мир без границ", организованного Ассоциация родителей детей-инвалидов Подмосковья;</a:t>
            </a:r>
          </a:p>
          <a:p>
            <a:pPr marL="0" indent="0">
              <a:buNone/>
            </a:pPr>
            <a:r>
              <a:rPr lang="ru-RU" dirty="0"/>
              <a:t> - участие в дискуссионной панели "Некоммерческие общественные организации - ресурс для развития региона" Межрегионального женского форума «Социальные инициативы женщин в реализации национальных проектов: региональный аспект»;</a:t>
            </a:r>
          </a:p>
          <a:p>
            <a:pPr marL="0" indent="0">
              <a:buNone/>
            </a:pPr>
            <a:r>
              <a:rPr lang="ru-RU" dirty="0"/>
              <a:t> - участие во встрече представителей бизнеса, некоммерческого сектора, средств массовой информации, заинтересованных в развитии прозрачной благотворительности на территории Липецкой области;</a:t>
            </a:r>
          </a:p>
          <a:p>
            <a:pPr marL="0" indent="0">
              <a:buNone/>
            </a:pPr>
            <a:r>
              <a:rPr lang="ru-RU" dirty="0"/>
              <a:t> -  участие в круглом столе "Липецк - территория развития некоммерческого сектора" в зале Городского совета депутатов города Липецк</a:t>
            </a:r>
          </a:p>
          <a:p>
            <a:pPr marL="0" indent="0">
              <a:buNone/>
            </a:pPr>
            <a:r>
              <a:rPr lang="ru-RU" dirty="0"/>
              <a:t> - участие в Стратегической сессии Рейтинг "Регион НКО" точки роста. Дорожная карта развития некоммерческого сектора в Липецкой области, организованной Общественной палатой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3791816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6580D-E767-608B-C9BB-0B62A10F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8218"/>
          </a:xfrm>
        </p:spPr>
        <p:txBody>
          <a:bodyPr/>
          <a:lstStyle/>
          <a:p>
            <a:r>
              <a:rPr lang="ru-RU" dirty="0"/>
              <a:t>Наши партнеры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E8824D-4B00-F0E2-2D52-B14416A4F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30036"/>
            <a:ext cx="8596668" cy="552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- «Развитие социального предпринимательства Липецкой области»;</a:t>
            </a:r>
          </a:p>
          <a:p>
            <a:pPr marL="0" indent="0">
              <a:buNone/>
            </a:pPr>
            <a:r>
              <a:rPr lang="ru-RU" dirty="0"/>
              <a:t> - Центр развития творчества «Левобережный»;</a:t>
            </a:r>
          </a:p>
          <a:p>
            <a:pPr marL="0" indent="0">
              <a:buNone/>
            </a:pPr>
            <a:r>
              <a:rPr lang="ru-RU" dirty="0"/>
              <a:t> - АНО «Агентство социальных технологий»;</a:t>
            </a:r>
          </a:p>
          <a:p>
            <a:pPr marL="0" indent="0">
              <a:buNone/>
            </a:pPr>
            <a:r>
              <a:rPr lang="ru-RU" dirty="0"/>
              <a:t> -  АНО «Со-общество»;</a:t>
            </a:r>
          </a:p>
          <a:p>
            <a:pPr marL="0" indent="0">
              <a:buNone/>
            </a:pPr>
            <a:r>
              <a:rPr lang="ru-RU" dirty="0"/>
              <a:t> -  Липецкое региональное Всероссийское общество гемофилии;</a:t>
            </a:r>
          </a:p>
          <a:p>
            <a:pPr marL="0" indent="0">
              <a:buNone/>
            </a:pPr>
            <a:r>
              <a:rPr lang="ru-RU" dirty="0"/>
              <a:t> -  Советское районное отделение ЛООО ВОИ;</a:t>
            </a:r>
          </a:p>
          <a:p>
            <a:pPr marL="0" indent="0">
              <a:buNone/>
            </a:pPr>
            <a:r>
              <a:rPr lang="ru-RU" dirty="0"/>
              <a:t> -  РИА «Липецк»;</a:t>
            </a:r>
          </a:p>
          <a:p>
            <a:pPr marL="0" indent="0">
              <a:buNone/>
            </a:pPr>
            <a:r>
              <a:rPr lang="ru-RU" dirty="0"/>
              <a:t> -  АНО Центр «Максимум»;</a:t>
            </a:r>
          </a:p>
          <a:p>
            <a:pPr marL="0" indent="0">
              <a:buNone/>
            </a:pPr>
            <a:r>
              <a:rPr lang="ru-RU" dirty="0"/>
              <a:t> - Региональная общественная организация липецкой области «Помощь</a:t>
            </a:r>
          </a:p>
          <a:p>
            <a:pPr marL="0" indent="0">
              <a:buNone/>
            </a:pPr>
            <a:r>
              <a:rPr lang="ru-RU" dirty="0"/>
              <a:t>больным муковисцидозом»;</a:t>
            </a:r>
          </a:p>
          <a:p>
            <a:pPr marL="0" indent="0">
              <a:buNone/>
            </a:pPr>
            <a:r>
              <a:rPr lang="ru-RU" dirty="0"/>
              <a:t> - Центр социальных инициатив «Маяк»;</a:t>
            </a:r>
          </a:p>
          <a:p>
            <a:pPr marL="0" indent="0">
              <a:buNone/>
            </a:pPr>
            <a:r>
              <a:rPr lang="ru-RU" dirty="0"/>
              <a:t> - ГУЗ «Липецкий областной перинатальный центр»;</a:t>
            </a:r>
          </a:p>
          <a:p>
            <a:pPr marL="0" indent="0">
              <a:buNone/>
            </a:pPr>
            <a:r>
              <a:rPr lang="ru-RU" dirty="0"/>
              <a:t> - ЛРОО «Коллегия психологов»</a:t>
            </a:r>
          </a:p>
        </p:txBody>
      </p:sp>
    </p:spTree>
    <p:extLst>
      <p:ext uri="{BB962C8B-B14F-4D97-AF65-F5344CB8AC3E}">
        <p14:creationId xmlns:p14="http://schemas.microsoft.com/office/powerpoint/2010/main" val="1130005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3ED91E-6C37-0433-5723-C2831CA21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Команда АНО «Виктория» осуществляет свою деятельность с 3 ноября 2020 года.</a:t>
            </a:r>
          </a:p>
          <a:p>
            <a:pPr marL="0" indent="0">
              <a:buNone/>
            </a:pPr>
            <a:r>
              <a:rPr lang="ru-RU" dirty="0"/>
              <a:t>За этот период руководитель организации определила основные</a:t>
            </a:r>
          </a:p>
          <a:p>
            <a:pPr marL="0" indent="0">
              <a:buNone/>
            </a:pPr>
            <a:r>
              <a:rPr lang="ru-RU" dirty="0"/>
              <a:t>направления устойчивого развития:</a:t>
            </a:r>
          </a:p>
          <a:p>
            <a:pPr marL="0" indent="0">
              <a:buNone/>
            </a:pPr>
            <a:r>
              <a:rPr lang="ru-RU" dirty="0"/>
              <a:t>- повышение уровня социальных компетенций специалистов и</a:t>
            </a:r>
          </a:p>
          <a:p>
            <a:pPr marL="0" indent="0">
              <a:buNone/>
            </a:pPr>
            <a:r>
              <a:rPr lang="ru-RU" dirty="0"/>
              <a:t>волонтеров;</a:t>
            </a:r>
          </a:p>
          <a:p>
            <a:pPr marL="0" indent="0">
              <a:buNone/>
            </a:pPr>
            <a:r>
              <a:rPr lang="ru-RU" dirty="0"/>
              <a:t>- расширение партнерского взаимодействия;</a:t>
            </a:r>
          </a:p>
          <a:p>
            <a:pPr marL="0" indent="0">
              <a:buNone/>
            </a:pPr>
            <a:r>
              <a:rPr lang="ru-RU" dirty="0"/>
              <a:t> - информирование обо всех направлениях деятельности;</a:t>
            </a:r>
          </a:p>
          <a:p>
            <a:pPr marL="0" indent="0">
              <a:buNone/>
            </a:pPr>
            <a:r>
              <a:rPr lang="ru-RU" dirty="0"/>
              <a:t> развитие взаимопомощи;</a:t>
            </a:r>
          </a:p>
          <a:p>
            <a:pPr marL="0" indent="0">
              <a:buNone/>
            </a:pPr>
            <a:r>
              <a:rPr lang="ru-RU" dirty="0"/>
              <a:t>- социальная поддержка семей, воспитывающих детей с ограниченными</a:t>
            </a:r>
          </a:p>
          <a:p>
            <a:pPr marL="0" indent="0">
              <a:buNone/>
            </a:pPr>
            <a:r>
              <a:rPr lang="ru-RU" dirty="0"/>
              <a:t>возможностями здоровья и детей поспешивших родиться на свет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0001B84-3B89-0EF9-A847-98EE7D79C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80" y="816638"/>
            <a:ext cx="8596668" cy="892088"/>
          </a:xfrm>
        </p:spPr>
        <p:txBody>
          <a:bodyPr>
            <a:normAutofit/>
          </a:bodyPr>
          <a:lstStyle/>
          <a:p>
            <a:r>
              <a:rPr lang="ru-RU" dirty="0"/>
              <a:t>Направления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65884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01200-3BFC-BD6A-6195-F178D4A7A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Социальный проект «</a:t>
            </a:r>
            <a:r>
              <a:rPr lang="ru-RU" dirty="0" err="1"/>
              <a:t>Про_Нее_Передышка</a:t>
            </a:r>
            <a:r>
              <a:rPr lang="ru-RU" dirty="0"/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679A1A-6AD5-9EF7-A8D9-D175BFA5D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67920"/>
          </a:xfrm>
        </p:spPr>
        <p:txBody>
          <a:bodyPr>
            <a:normAutofit lnSpcReduction="10000"/>
          </a:bodyPr>
          <a:lstStyle/>
          <a:p>
            <a:r>
              <a:rPr lang="ru-RU" sz="2600" dirty="0"/>
              <a:t>Проект «</a:t>
            </a:r>
            <a:r>
              <a:rPr lang="ru-RU" sz="2600" dirty="0" err="1"/>
              <a:t>Про_Нее_Передышка</a:t>
            </a:r>
            <a:r>
              <a:rPr lang="ru-RU" sz="2600" dirty="0"/>
              <a:t>» получил поддержку Фонда президентских грантов</a:t>
            </a:r>
          </a:p>
          <a:p>
            <a:r>
              <a:rPr lang="ru-RU" sz="2600" dirty="0"/>
              <a:t>Сумма поддержки составила: 495 805,10 </a:t>
            </a:r>
            <a:r>
              <a:rPr lang="ru-RU" sz="2600" dirty="0" err="1"/>
              <a:t>руб</a:t>
            </a:r>
            <a:endParaRPr lang="ru-RU" sz="2600" dirty="0"/>
          </a:p>
          <a:p>
            <a:r>
              <a:rPr lang="ru-RU" sz="2600" dirty="0"/>
              <a:t>Сроки реализации: с 01 марта 2022 г по 31 октября 2022г</a:t>
            </a:r>
          </a:p>
          <a:p>
            <a:r>
              <a:rPr lang="ru-RU" sz="2600" dirty="0"/>
              <a:t>Цель: поддержание здорового образа жизни более 50 мам, воспитывающих детей с ограниченными возможностями здоровья, проживающих в городе Липецк</a:t>
            </a:r>
          </a:p>
          <a:p>
            <a:r>
              <a:rPr lang="ru-RU" sz="2600" dirty="0"/>
              <a:t>Мероприятия проведенные в рамках проекта: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611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21AB5-6B57-79FA-C38C-F7DB14CE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3800"/>
            <a:ext cx="8596668" cy="682891"/>
          </a:xfrm>
        </p:spPr>
        <p:txBody>
          <a:bodyPr>
            <a:normAutofit/>
          </a:bodyPr>
          <a:lstStyle/>
          <a:p>
            <a:r>
              <a:rPr lang="ru-RU" dirty="0"/>
              <a:t>Информационная кампания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F367E-153D-7552-3CA6-799E389F7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16000"/>
            <a:ext cx="8863830" cy="5440217"/>
          </a:xfrm>
        </p:spPr>
        <p:txBody>
          <a:bodyPr/>
          <a:lstStyle/>
          <a:p>
            <a:r>
              <a:rPr lang="ru-RU" dirty="0"/>
              <a:t>4 видеоролика о ценностях и этапах проекта;</a:t>
            </a:r>
          </a:p>
          <a:p>
            <a:r>
              <a:rPr lang="ru-RU" dirty="0"/>
              <a:t>27 постов на странице в </a:t>
            </a:r>
            <a:r>
              <a:rPr lang="ru-RU" dirty="0" err="1"/>
              <a:t>вк</a:t>
            </a:r>
            <a:r>
              <a:rPr lang="ru-RU" dirty="0"/>
              <a:t> и на сайте </a:t>
            </a:r>
            <a:r>
              <a:rPr lang="en-US" dirty="0">
                <a:hlinkClick r:id="rId2"/>
              </a:rPr>
              <a:t>https://anoviktoria.ru/</a:t>
            </a:r>
            <a:endParaRPr lang="ru-RU" dirty="0"/>
          </a:p>
          <a:p>
            <a:r>
              <a:rPr lang="ru-RU" dirty="0"/>
              <a:t>9 публикаций на партнерских ресурсах </a:t>
            </a:r>
            <a:r>
              <a:rPr lang="en-US" dirty="0">
                <a:hlinkClick r:id="rId3"/>
              </a:rPr>
              <a:t>https://nko-maximum.ru/</a:t>
            </a:r>
            <a:r>
              <a:rPr lang="ru-RU" dirty="0"/>
              <a:t> </a:t>
            </a:r>
            <a:r>
              <a:rPr lang="en-US" dirty="0">
                <a:hlinkClick r:id="rId4"/>
              </a:rPr>
              <a:t>https://rialipetsk.info/</a:t>
            </a:r>
            <a:endParaRPr lang="ru-RU" dirty="0"/>
          </a:p>
          <a:p>
            <a:r>
              <a:rPr lang="ru-RU" dirty="0"/>
              <a:t>Участие в радиопередаче на «ЛИПЕЦК </a:t>
            </a:r>
            <a:r>
              <a:rPr lang="en-US" dirty="0"/>
              <a:t>Fm</a:t>
            </a:r>
            <a:r>
              <a:rPr lang="ru-RU" dirty="0"/>
              <a:t>» и на «РАДИО РОССИЯ ЛИПЕЦК»</a:t>
            </a:r>
          </a:p>
          <a:p>
            <a:r>
              <a:rPr lang="ru-RU" dirty="0"/>
              <a:t>Новости о проекте "</a:t>
            </a:r>
            <a:r>
              <a:rPr lang="ru-RU" dirty="0" err="1"/>
              <a:t>Про_Нее_Передышка</a:t>
            </a:r>
            <a:r>
              <a:rPr lang="ru-RU" dirty="0"/>
              <a:t>", получившем поддержку Фонда президентских грантов, опубликованы онлайн-платформой "Открытые НКО" объединяющая НКО и СМИ</a:t>
            </a:r>
          </a:p>
          <a:p>
            <a:r>
              <a:rPr lang="ru-RU" dirty="0"/>
              <a:t>Публикация в газете «Липецкие известия»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035831-BF9D-7AEE-5044-6F136B66B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26" y="4674200"/>
            <a:ext cx="2653484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DF61D6-F6E1-6D78-48BB-395E45D73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674200"/>
            <a:ext cx="2653484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FB2AC1-F031-755B-0011-9C520D9DE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02" y="4674200"/>
            <a:ext cx="26400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51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E9BF3-700F-CE36-8D7B-6583C8D2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152073"/>
          </a:xfrm>
        </p:spPr>
        <p:txBody>
          <a:bodyPr>
            <a:normAutofit/>
          </a:bodyPr>
          <a:lstStyle/>
          <a:p>
            <a:r>
              <a:rPr lang="ru-RU" dirty="0"/>
              <a:t>6 творческих мастер-классов «Руками мамочки»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9BD692-9DBA-413D-3123-B7F0FCB3F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2" y="1976584"/>
            <a:ext cx="2628000" cy="200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D7A619-6833-8919-20C9-D41EF1B62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35" y="1976584"/>
            <a:ext cx="2628001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FC4138-A0E8-1884-F6EA-411F1357D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31" y="1999331"/>
            <a:ext cx="2632852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2DFD55-0E13-2A24-BC9F-9A135D043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2" y="4344942"/>
            <a:ext cx="2628000" cy="200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487794-17CF-CE9E-D46F-2DAA16FCD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35" y="4344941"/>
            <a:ext cx="2628000" cy="200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28A1F9-E135-8DC8-2378-C6A959E8A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31" y="4344942"/>
            <a:ext cx="2632851" cy="200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87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25532-54B6-7395-A7FF-29E3FA79B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 профессиональных фотосессий «Я-женщина, а значит, Я-красива»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D208CE-C7A8-7E03-8065-DB895F20D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5" y="1930399"/>
            <a:ext cx="2628000" cy="197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931325-7205-3159-9EB2-E89B14C3E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05" y="1930400"/>
            <a:ext cx="2628001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8D3DAF-9AF6-3345-FB5E-D74CE4617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3" y="1930399"/>
            <a:ext cx="2628000" cy="2000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E1136A-E20A-B7AB-9D73-4999DF18D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423498"/>
            <a:ext cx="2614941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B276A1-E882-CB8F-9832-822C8862F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05" y="4423498"/>
            <a:ext cx="2623897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994807-D377-39B7-D0E9-02BD5DA89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47" y="4358843"/>
            <a:ext cx="26280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28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ACA41-79F3-ECED-A473-7786A962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 встреч со специалистом по женскому настроению «Милые подружки»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7CB7EC-9852-6B03-E454-0A105E2AC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6" y="2206771"/>
            <a:ext cx="2641603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53D017-9A1B-FC7F-4FD4-20173C5CD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1" y="2206771"/>
            <a:ext cx="2641602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3CF091-9704-6318-BC6C-04CB68AC0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39" y="2206771"/>
            <a:ext cx="2632363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09BE12-A3A2-62D8-BB4B-47F93D832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6" y="4546563"/>
            <a:ext cx="2628000" cy="197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1D84DB-131F-C8AC-483D-04B134054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1" y="4552903"/>
            <a:ext cx="2650840" cy="197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CE671C-4F26-7195-442A-CB7284F68A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06" y="4586954"/>
            <a:ext cx="2650840" cy="197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296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46CB6-4078-29E7-BA08-04C6BBE1F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 мастер-классов по рисованию «Мамино вдохновение»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EF8334-9678-E94C-7215-D002B11B3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5" y="2160572"/>
            <a:ext cx="2640000" cy="198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C1AD28-7BA3-8297-9C47-5F3934CB1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126" y="2160573"/>
            <a:ext cx="26400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9DC0C0-D821-29E4-CDE6-B01198629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77" y="2160572"/>
            <a:ext cx="2700000" cy="197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3F8CBC-386A-DF2D-6BD2-B8B693D1D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1" y="4443662"/>
            <a:ext cx="26400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26112D-A425-D2A9-8DF5-02FC95577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9" y="4443662"/>
            <a:ext cx="26400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26529F-F71A-D533-47C8-82140A2D8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78" y="4443662"/>
            <a:ext cx="2769768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312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3AE0C-1966-E0A2-0A31-815FC48B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50 </a:t>
            </a:r>
            <a:r>
              <a:rPr lang="ru-RU" dirty="0" err="1"/>
              <a:t>уходовых</a:t>
            </a:r>
            <a:r>
              <a:rPr lang="ru-RU" dirty="0"/>
              <a:t> процедур «Все мамочки красавицы»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FFAEBA-8C02-4F47-30BB-8B51CC617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6" y="2029042"/>
            <a:ext cx="3240000" cy="216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9714D2-BCFD-6829-AC31-65DE0F189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25" y="2008913"/>
            <a:ext cx="3240000" cy="212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8D4BC3-7ACF-6C6F-E4C6-D1BD3DE85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46" y="4461163"/>
            <a:ext cx="3240000" cy="216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25074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1008</TotalTime>
  <Words>961</Words>
  <Application>Microsoft Office PowerPoint</Application>
  <PresentationFormat>Широкоэкранный</PresentationFormat>
  <Paragraphs>89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Аспект</vt:lpstr>
      <vt:lpstr>Отчет о деятельности Автономной некоммерческой организации социальной поддержки и защиты граждан «ВИКТОРИЯ»  за 2022г</vt:lpstr>
      <vt:lpstr>Направления деятельности</vt:lpstr>
      <vt:lpstr>Социальный проект «Про_Нее_Передышка»</vt:lpstr>
      <vt:lpstr>Информационная кампания проекта</vt:lpstr>
      <vt:lpstr>6 творческих мастер-классов «Руками мамочки»</vt:lpstr>
      <vt:lpstr>6 профессиональных фотосессий «Я-женщина, а значит, Я-красива»</vt:lpstr>
      <vt:lpstr>6 встреч со специалистом по женскому настроению «Милые подружки»</vt:lpstr>
      <vt:lpstr>6 мастер-классов по рисованию «Мамино вдохновение»</vt:lpstr>
      <vt:lpstr>50 уходовых процедур «Все мамочки красавицы»</vt:lpstr>
      <vt:lpstr>Федеральный проект «Про_Нее» в Липецкой области</vt:lpstr>
      <vt:lpstr>Мероприятия проведенные в городе Елец:</vt:lpstr>
      <vt:lpstr>Мероприятия проведенные в городе Липецк</vt:lpstr>
      <vt:lpstr>Практика «Теплота бабушкиных рук»</vt:lpstr>
      <vt:lpstr>Презентация PowerPoint</vt:lpstr>
      <vt:lpstr>Повышение уровня социальных компетенций команды «ВИКТОРИЯ»</vt:lpstr>
      <vt:lpstr>Презентация PowerPoint</vt:lpstr>
      <vt:lpstr>Наши партнеры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деятельности Автономной некоммерческой организации социальной поддержки и защиты граждан «ВИКТОРИЯ»  за 2022г</dc:title>
  <dc:creator>User</dc:creator>
  <cp:lastModifiedBy>User</cp:lastModifiedBy>
  <cp:revision>1</cp:revision>
  <dcterms:created xsi:type="dcterms:W3CDTF">2023-08-14T16:27:39Z</dcterms:created>
  <dcterms:modified xsi:type="dcterms:W3CDTF">2023-08-15T09:16:10Z</dcterms:modified>
</cp:coreProperties>
</file>